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charts/chart3.xml" ContentType="application/vnd.openxmlformats-officedocument.drawingml.chart+xml"/>
  <Override PartName="/ppt/theme/themeOverride5.xml" ContentType="application/vnd.openxmlformats-officedocument.themeOverride+xml"/>
  <Override PartName="/ppt/charts/chart4.xml" ContentType="application/vnd.openxmlformats-officedocument.drawingml.chart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mPRSettings.xml" ContentType="application/vnd.ms-powerpoint.pmPRSettin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61" r:id="rId6"/>
    <p:sldId id="274" r:id="rId7"/>
    <p:sldId id="275" r:id="rId8"/>
    <p:sldId id="276" r:id="rId9"/>
    <p:sldId id="277" r:id="rId10"/>
    <p:sldId id="278" r:id="rId11"/>
    <p:sldId id="279" r:id="rId12"/>
    <p:sldId id="281" r:id="rId13"/>
    <p:sldId id="273" r:id="rId14"/>
    <p:sldId id="280" r:id="rId15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mPRSettings.xml>      �  <?xml version="1.0" encoding="UTF-8"?>
<!DOCTYPE plist PUBLIC "-//Apple//DTD PLIST 1.0//EN" "http://www.apple.com/DTDs/PropertyList-1.0.dtd">
<plist version="1.0">
<dict>
	<key>com.apple.print.PageFormat.PMHorizontalRes</key>
	<dict>
		<key>com.apple.print.ticket.creator</key>
		<string>com.apple.jobticket</string>
		<key>com.apple.print.ticket.itemArray</key>
		<array>
			<dict>
				<key>com.apple.print.PageFormat.PMHorizontalRes</key>
				<real>72</real>
				<key>com.apple.print.ticket.stateFlag</key>
				<integer>0</integer>
			</dict>
		</array>
	</dict>
	<key>com.apple.print.PageFormat.PMOrientation</key>
	<dict>
		<key>com.apple.print.ticket.creator</key>
		<string>com.apple.jobticket</string>
		<key>com.apple.print.ticket.itemArray</key>
		<array>
			<dict>
				<key>com.apple.print.PageFormat.PMOrientation</key>
				<integer>1</integer>
				<key>com.apple.print.ticket.stateFlag</key>
				<integer>0</integer>
			</dict>
		</array>
	</dict>
	<key>com.apple.print.PageFormat.PMScaling</key>
	<dict>
		<key>com.apple.print.ticket.creator</key>
		<string>com.apple.jobticket</string>
		<key>com.apple.print.ticket.itemArray</key>
		<array>
			<dict>
				<key>com.apple.print.PageFormat.PMScaling</key>
				<real>1</real>
				<key>com.apple.print.ticket.stateFlag</key>
				<integer>0</integer>
			</dict>
		</array>
	</dict>
	<key>com.apple.print.PageFormat.PMVerticalRes</key>
	<dict>
		<key>com.apple.print.ticket.creator</key>
		<string>com.apple.jobticket</string>
		<key>com.apple.print.ticket.itemArray</key>
		<array>
			<dict>
				<key>com.apple.print.PageFormat.PMVerticalRes</key>
				<real>72</real>
				<key>com.apple.print.ticket.stateFlag</key>
				<integer>0</integer>
			</dict>
		</array>
	</dict>
	<key>com.apple.print.PageFormat.PMVerticalScaling</key>
	<dict>
		<key>com.apple.print.ticket.creator</key>
		<string>com.apple.jobticket</string>
		<key>com.apple.print.ticket.itemArray</key>
		<array>
			<dict>
				<key>com.apple.print.PageFormat.PMVerticalScaling</key>
				<real>1</real>
				<key>com.apple.print.ticket.stateFlag</key>
				<integer>0</integer>
			</dict>
		</array>
	</dict>
	<key>com.apple.print.subTicket.paper_info_ticket</key>
	<dict>
		<key>PMPPDPaperCodeName</key>
		<dict>
			<key>com.apple.print.ticket.creator</key>
			<string>com.apple.jobticket</string>
			<key>com.apple.print.ticket.itemArray</key>
			<array>
				<dict>
					<key>PMPPDPaperCodeName</key>
					<string>A4</string>
					<key>com.apple.print.ticket.stateFlag</key>
					<integer>0</integer>
				</dict>
			</array>
		</dict>
		<key>PMTiogaPaperName</key>
		<dict>
			<key>com.apple.print.ticket.creator</key>
			<string>com.apple.jobticket</string>
			<key>com.apple.print.ticket.itemArray</key>
			<array>
				<dict>
					<key>PMTiogaPaperName</key>
					<string>iso-a4</string>
					<key>com.apple.print.ticket.stateFlag</key>
					<integer>0</integer>
				</dict>
			</array>
		</dict>
		<key>com.apple.print.PageFormat.PMAdjustedPageRect</key>
		<dict>
			<key>com.apple.print.ticket.creator</key>
			<string>com.apple.jobticket</string>
			<key>com.apple.print.ticket.itemArray</key>
			<array>
				<dict>
					<key>com.apple.print.PageFormat.PMAdjustedPageRect</key>
					<array>
						<real>0.0</real>
						<real>0.0</real>
						<real>783</real>
						<real>559</real>
					</array>
					<key>com.apple.print.ticket.stateFlag</key>
					<integer>0</integer>
				</dict>
			</array>
		</dict>
		<key>com.apple.print.PageFormat.PMAdjustedPaperRect</key>
		<dict>
			<key>com.apple.print.ticket.creator</key>
			<string>com.apple.jobticket</string>
			<key>com.apple.print.ticket.itemArray</key>
			<array>
				<dict>
					<key>com.apple.print.PageFormat.PMAdjustedPaperRect</key>
					<array>
						<real>-18</real>
						<real>-18</real>
						<real>824</real>
						<real>577</real>
					</array>
					<key>com.apple.print.ticket.stateFlag</key>
					<integer>0</integer>
				</dict>
			</array>
		</dict>
		<key>com.apple.print.PaperInfo.PMPaperName</key>
		<dict>
			<key>com.apple.print.ticket.creator</key>
			<string>com.apple.jobticket</string>
			<key>com.apple.print.ticket.itemArray</key>
			<array>
				<dict>
					<key>com.apple.print.PaperInfo.PMPaperName</key>
					<string>iso-a4</string>
					<key>com.apple.print.ticket.stateFlag</key>
					<integer>0</integer>
				</dict>
			</array>
		</dict>
		<key>com.apple.print.PaperInfo.PMUnadjustedPageRect</key>
		<dict>
			<key>com.apple.print.ticket.creator</key>
			<string>com.apple.jobticket</string>
			<key>com.apple.print.ticket.itemArray</key>
			<array>
				<dict>
					<key>com.apple.print.PaperInfo.PMUnadjustedPageRect</key>
					<array>
						<real>0.0</real>
						<real>0.0</real>
						<real>783</real>
						<real>559</real>
					</array>
					<key>com.apple.print.ticket.stateFlag</key>
					<integer>0</integer>
				</dict>
			</array>
		</dict>
		<key>com.apple.print.PaperInfo.PMUnadjustedPaperRect</key>
		<dict>
			<key>com.apple.print.ticket.creator</key>
			<string>com.apple.jobticket</string>
			<key>com.apple.print.ticket.itemArray</key>
			<array>
				<dict>
					<key>com.apple.print.PaperInfo.PMUnadjustedPaperRect</key>
					<array>
						<real>-18</real>
						<real>-18</real>
						<real>824</real>
						<real>577</real>
					</array>
					<key>com.apple.print.ticket.stateFlag</key>
					<integer>0</integer>
				</dict>
			</array>
		</dict>
		<key>com.apple.print.PaperInfo.ppd.PMPaperName</key>
		<dict>
			<key>com.apple.print.ticket.creator</key>
			<string>com.apple.jobticket</string>
			<key>com.apple.print.ticket.itemArray</key>
			<array>
				<dict>
					<key>com.apple.print.PaperInfo.ppd.PMPaperName</key>
					<string>A4</string>
					<key>com.apple.print.ticket.stateFlag</key>
					<integer>0</integer>
				</dict>
			</array>
		</dict>
		<key>com.apple.print.ticket.APIVersion</key>
		<string>00.20</string>
		<key>com.apple.print.ticket.type</key>
		<string>com.apple.print.PaperInfoTicket</string>
	</dict>
	<key>com.apple.print.ticket.APIVersion</key>
	<string>00.20</string>
	<key>com.apple.print.ticket.type</key>
	<string>com.apple.print.PageFormatTicket</string>
</dict>
</plist>
   �
  <?xml version="1.0" encoding="UTF-8"?>
<!DOCTYPE plist PUBLIC "-//Apple//DTD PLIST 1.0//EN" "http://www.apple.com/DTDs/PropertyList-1.0.dtd">
<plist version="1.0">
<dict>
	<key>com.apple.print.DocumentTicket.PMSpoolFormat</key>
	<dict>
		<key>com.apple.print.ticket.creator</key>
		<string>com.apple.jobticket</string>
		<key>com.apple.print.ticket.itemArray</key>
		<array>
			<dict>
				<key>com.apple.print.DocumentTicket.PMSpoolFormat</key>
				<string>application/pdf</string>
				<key>com.apple.print.ticket.stateFlag</key>
				<integer>0</integer>
			</dict>
		</array>
	</dict>
	<key>com.apple.print.PrintSettings.PMCopies</key>
	<dict>
		<key>com.apple.print.ticket.creator</key>
		<string>com.apple.jobticket</string>
		<key>com.apple.print.ticket.itemArray</key>
		<array>
			<dict>
				<key>com.apple.print.PrintSettings.PMCopies</key>
				<integer>1</integer>
				<key>com.apple.print.ticket.stateFlag</key>
				<integer>0</integer>
			</dict>
		</array>
	</dict>
	<key>com.apple.print.PrintSettings.PMCopyCollate</key>
	<dict>
		<key>com.apple.print.ticket.creator</key>
		<string>com.apple.jobticket</string>
		<key>com.apple.print.ticket.itemArray</key>
		<array>
			<dict>
				<key>com.apple.print.PrintSettings.PMCopyCollate</key>
				<true/>
				<key>com.apple.print.ticket.stateFlag</key>
				<integer>0</integer>
			</dict>
		</array>
	</dict>
	<key>com.apple.print.PrintSettings.PMFirstPage</key>
	<dict>
		<key>com.apple.print.ticket.creator</key>
		<string>com.apple.jobticket</string>
		<key>com.apple.print.ticket.itemArray</key>
		<array>
			<dict>
				<key>com.apple.print.PrintSettings.PMFirstPage</key>
				<integer>1</integer>
				<key>com.apple.print.ticket.stateFlag</key>
				<integer>0</integer>
			</dict>
		</array>
	</dict>
	<key>com.apple.print.PrintSettings.PMLastPage</key>
	<dict>
		<key>com.apple.print.ticket.creator</key>
		<string>com.apple.jobticket</string>
		<key>com.apple.print.ticket.itemArray</key>
		<array>
			<dict>
				<key>com.apple.print.PrintSettings.PMLastPage</key>
				<integer>2147483647</integer>
				<key>com.apple.print.ticket.stateFlag</key>
				<integer>0</integer>
			</dict>
		</array>
	</dict>
	<key>com.apple.print.PrintSettings.PMPageRange</key>
	<dict>
		<key>com.apple.print.ticket.creator</key>
		<string>com.apple.jobticket</string>
		<key>com.apple.print.ticket.itemArray</key>
		<array>
			<dict>
				<key>com.apple.print.PrintSettings.PMPageRange</key>
				<array>
					<integer>1</integer>
					<integer>2147483647</integer>
				</array>
				<key>com.apple.print.ticket.stateFlag</key>
				<integer>0</integer>
			</dict>
		</array>
	</dict>
	<key>com.apple.print.ticket.APIVersion</key>
	<string>00.20</string>
	<key>com.apple.print.ticket.type</key>
	<string>com.apple.print.PrintSettingsTicket</string>
</dict>
</plist>
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06/relationships/pmPRSettings" Target="pmPRSetting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Slava\&#1074;&#1077;&#1085;&#1095;&#1091;&#1088;\&#1050;&#1043;&#1041;\&#1055;&#1088;&#1077;&#1079;&#1077;&#1085;&#1090;&#1072;&#1094;&#1080;&#1080;\&#1048;&#1056;&#1050;%20&#1052;&#1052;&#1042;&#1041;.xlsx" TargetMode="External"/><Relationship Id="rId1" Type="http://schemas.openxmlformats.org/officeDocument/2006/relationships/themeOverride" Target="../theme/themeOverride5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Slava\&#1074;&#1077;&#1085;&#1095;&#1091;&#1088;\&#1050;&#1043;&#1041;\&#1055;&#1088;&#1077;&#1079;&#1077;&#1085;&#1090;&#1072;&#1094;&#1080;&#1080;\&#1048;&#1056;&#1050;%20&#1052;&#1052;&#1042;&#1041;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be-BY" sz="1800"/>
            </a:pPr>
            <a:r>
              <a:rPr lang="en-US" sz="1800" dirty="0" smtClean="0"/>
              <a:t>20</a:t>
            </a:r>
            <a:r>
              <a:rPr lang="ru-RU" sz="1800" dirty="0" smtClean="0"/>
              <a:t>14</a:t>
            </a:r>
            <a:endParaRPr lang="en-US" sz="1800" dirty="0"/>
          </a:p>
        </c:rich>
      </c:tx>
      <c:layout>
        <c:manualLayout>
          <c:xMode val="edge"/>
          <c:yMode val="edge"/>
          <c:x val="0.36654681466369099"/>
          <c:y val="2.3564234762782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Pt>
            <c:idx val="3"/>
            <c:bubble3D val="0"/>
            <c:explosion val="30"/>
          </c:dPt>
          <c:val>
            <c:numRef>
              <c:f>Лист1!$A$2:$A$7</c:f>
              <c:numCache>
                <c:formatCode>0.00%</c:formatCode>
                <c:ptCount val="6"/>
                <c:pt idx="0" formatCode="0%">
                  <c:v>0.47</c:v>
                </c:pt>
                <c:pt idx="1">
                  <c:v>0.2</c:v>
                </c:pt>
                <c:pt idx="2">
                  <c:v>0.15</c:v>
                </c:pt>
                <c:pt idx="3">
                  <c:v>0.09</c:v>
                </c:pt>
                <c:pt idx="4">
                  <c:v>6.0000000000000102E-2</c:v>
                </c:pt>
                <c:pt idx="5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be-BY"/>
            </a:pPr>
            <a:r>
              <a:rPr lang="en-US" dirty="0" smtClean="0"/>
              <a:t>20</a:t>
            </a:r>
            <a:r>
              <a:rPr lang="ru-RU" dirty="0" smtClean="0"/>
              <a:t>15</a:t>
            </a:r>
            <a:endParaRPr lang="en-US" dirty="0"/>
          </a:p>
        </c:rich>
      </c:tx>
      <c:layout>
        <c:manualLayout>
          <c:xMode val="edge"/>
          <c:yMode val="edge"/>
          <c:x val="0.36370940757768699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explosion val="10"/>
          <c:dPt>
            <c:idx val="0"/>
            <c:bubble3D val="0"/>
            <c:explosion val="20"/>
          </c:dPt>
          <c:val>
            <c:numRef>
              <c:f>Лист1!$B$2:$B$3</c:f>
              <c:numCache>
                <c:formatCode>0.00%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lang="be-BY" sz="140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9652646287920797E-2"/>
          <c:y val="0.19027777777777799"/>
          <c:w val="0.877843281545853"/>
          <c:h val="0.723093832020997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Лист1!$O$1</c:f>
              <c:strCache>
                <c:ptCount val="1"/>
                <c:pt idx="0">
                  <c:v>Объем рынка</c:v>
                </c:pt>
              </c:strCache>
            </c:strRef>
          </c:tx>
          <c:invertIfNegative val="0"/>
          <c:cat>
            <c:numRef>
              <c:f>Лист1!$N$2:$N$6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Лист1!$O$2:$O$6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25</c:v>
                </c:pt>
                <c:pt idx="3">
                  <c:v>40</c:v>
                </c:pt>
                <c:pt idx="4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618048"/>
        <c:axId val="105529728"/>
      </c:barChart>
      <c:catAx>
        <c:axId val="105618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be-BY"/>
            </a:pPr>
            <a:endParaRPr lang="ru-RU"/>
          </a:p>
        </c:txPr>
        <c:crossAx val="105529728"/>
        <c:crosses val="autoZero"/>
        <c:auto val="1"/>
        <c:lblAlgn val="ctr"/>
        <c:lblOffset val="100"/>
        <c:noMultiLvlLbl val="0"/>
      </c:catAx>
      <c:valAx>
        <c:axId val="105529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be-BY"/>
            </a:pPr>
            <a:endParaRPr lang="ru-RU"/>
          </a:p>
        </c:txPr>
        <c:crossAx val="1056180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be-BY"/>
            </a:pPr>
            <a:r>
              <a:rPr lang="ru-RU" dirty="0" smtClean="0"/>
              <a:t>Предполагаемые доли </a:t>
            </a:r>
            <a:r>
              <a:rPr lang="ru-RU" dirty="0"/>
              <a:t>основных игроков</a:t>
            </a:r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Лист1!$V$1</c:f>
              <c:strCache>
                <c:ptCount val="1"/>
                <c:pt idx="0">
                  <c:v>Конкурент №1</c:v>
                </c:pt>
              </c:strCache>
            </c:strRef>
          </c:tx>
          <c:invertIfNegative val="0"/>
          <c:cat>
            <c:numRef>
              <c:f>Лист1!$U$2:$U$6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Лист1!$V$2:$V$6</c:f>
              <c:numCache>
                <c:formatCode>0.00%</c:formatCode>
                <c:ptCount val="5"/>
                <c:pt idx="0">
                  <c:v>0.65000000000000102</c:v>
                </c:pt>
                <c:pt idx="1">
                  <c:v>0.45</c:v>
                </c:pt>
                <c:pt idx="2">
                  <c:v>0.4</c:v>
                </c:pt>
                <c:pt idx="3">
                  <c:v>0.5</c:v>
                </c:pt>
                <c:pt idx="4">
                  <c:v>0.3</c:v>
                </c:pt>
              </c:numCache>
            </c:numRef>
          </c:val>
        </c:ser>
        <c:ser>
          <c:idx val="1"/>
          <c:order val="1"/>
          <c:tx>
            <c:strRef>
              <c:f>Лист1!$W$1</c:f>
              <c:strCache>
                <c:ptCount val="1"/>
                <c:pt idx="0">
                  <c:v>Конкурент №2</c:v>
                </c:pt>
              </c:strCache>
            </c:strRef>
          </c:tx>
          <c:invertIfNegative val="0"/>
          <c:cat>
            <c:numRef>
              <c:f>Лист1!$U$2:$U$6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Лист1!$W$2:$W$6</c:f>
              <c:numCache>
                <c:formatCode>0.00%</c:formatCode>
                <c:ptCount val="5"/>
                <c:pt idx="0">
                  <c:v>0.15</c:v>
                </c:pt>
                <c:pt idx="1">
                  <c:v>0.3</c:v>
                </c:pt>
                <c:pt idx="2">
                  <c:v>0.25</c:v>
                </c:pt>
                <c:pt idx="3">
                  <c:v>0.35</c:v>
                </c:pt>
                <c:pt idx="4">
                  <c:v>0.60000000000000098</c:v>
                </c:pt>
              </c:numCache>
            </c:numRef>
          </c:val>
        </c:ser>
        <c:ser>
          <c:idx val="2"/>
          <c:order val="2"/>
          <c:tx>
            <c:strRef>
              <c:f>Лист1!$X$1</c:f>
              <c:strCache>
                <c:ptCount val="1"/>
                <c:pt idx="0">
                  <c:v>Компания</c:v>
                </c:pt>
              </c:strCache>
            </c:strRef>
          </c:tx>
          <c:invertIfNegative val="0"/>
          <c:cat>
            <c:numRef>
              <c:f>Лист1!$U$2:$U$6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Лист1!$X$2:$X$6</c:f>
              <c:numCache>
                <c:formatCode>0.00%</c:formatCode>
                <c:ptCount val="5"/>
                <c:pt idx="0">
                  <c:v>0.2</c:v>
                </c:pt>
                <c:pt idx="1">
                  <c:v>0.25</c:v>
                </c:pt>
                <c:pt idx="2">
                  <c:v>0.35</c:v>
                </c:pt>
                <c:pt idx="3">
                  <c:v>0.15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5567744"/>
        <c:axId val="105569280"/>
      </c:barChart>
      <c:catAx>
        <c:axId val="10556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be-BY"/>
            </a:pPr>
            <a:endParaRPr lang="ru-RU"/>
          </a:p>
        </c:txPr>
        <c:crossAx val="105569280"/>
        <c:crosses val="autoZero"/>
        <c:auto val="1"/>
        <c:lblAlgn val="ctr"/>
        <c:lblOffset val="100"/>
        <c:noMultiLvlLbl val="0"/>
      </c:catAx>
      <c:valAx>
        <c:axId val="1055692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be-BY"/>
            </a:pPr>
            <a:endParaRPr lang="ru-RU"/>
          </a:p>
        </c:txPr>
        <c:crossAx val="105567744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23888888888888901"/>
          <c:y val="0.38131087780694201"/>
          <c:w val="0.261734689413823"/>
          <c:h val="0.35300342665500101"/>
        </c:manualLayout>
      </c:layout>
      <c:overlay val="1"/>
      <c:txPr>
        <a:bodyPr/>
        <a:lstStyle/>
        <a:p>
          <a:pPr>
            <a:defRPr lang="be-BY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C730-8804-4294-87E1-4F463F7A47E8}" type="datetimeFigureOut">
              <a:rPr lang="be-BY" smtClean="0"/>
              <a:pPr/>
              <a:t>13.03.2013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F12-B09F-44DF-B243-E2B749DCC84A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34615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C730-8804-4294-87E1-4F463F7A47E8}" type="datetimeFigureOut">
              <a:rPr lang="be-BY" smtClean="0"/>
              <a:pPr/>
              <a:t>13.03.2013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F12-B09F-44DF-B243-E2B749DCC84A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48059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C730-8804-4294-87E1-4F463F7A47E8}" type="datetimeFigureOut">
              <a:rPr lang="be-BY" smtClean="0"/>
              <a:pPr/>
              <a:t>13.03.2013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F12-B09F-44DF-B243-E2B749DCC84A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03267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C730-8804-4294-87E1-4F463F7A47E8}" type="datetimeFigureOut">
              <a:rPr lang="be-BY" smtClean="0"/>
              <a:pPr/>
              <a:t>13.03.2013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F12-B09F-44DF-B243-E2B749DCC84A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19499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C730-8804-4294-87E1-4F463F7A47E8}" type="datetimeFigureOut">
              <a:rPr lang="be-BY" smtClean="0"/>
              <a:pPr/>
              <a:t>13.03.2013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F12-B09F-44DF-B243-E2B749DCC84A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37371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C730-8804-4294-87E1-4F463F7A47E8}" type="datetimeFigureOut">
              <a:rPr lang="be-BY" smtClean="0"/>
              <a:pPr/>
              <a:t>13.03.2013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F12-B09F-44DF-B243-E2B749DCC84A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10353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C730-8804-4294-87E1-4F463F7A47E8}" type="datetimeFigureOut">
              <a:rPr lang="be-BY" smtClean="0"/>
              <a:pPr/>
              <a:t>13.03.2013</a:t>
            </a:fld>
            <a:endParaRPr 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F12-B09F-44DF-B243-E2B749DCC84A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94663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C730-8804-4294-87E1-4F463F7A47E8}" type="datetimeFigureOut">
              <a:rPr lang="be-BY" smtClean="0"/>
              <a:pPr/>
              <a:t>13.03.2013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F12-B09F-44DF-B243-E2B749DCC84A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28226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C730-8804-4294-87E1-4F463F7A47E8}" type="datetimeFigureOut">
              <a:rPr lang="be-BY" smtClean="0"/>
              <a:pPr/>
              <a:t>13.03.2013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F12-B09F-44DF-B243-E2B749DCC84A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04686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C730-8804-4294-87E1-4F463F7A47E8}" type="datetimeFigureOut">
              <a:rPr lang="be-BY" smtClean="0"/>
              <a:pPr/>
              <a:t>13.03.2013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F12-B09F-44DF-B243-E2B749DCC84A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88670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C730-8804-4294-87E1-4F463F7A47E8}" type="datetimeFigureOut">
              <a:rPr lang="be-BY" smtClean="0"/>
              <a:pPr/>
              <a:t>13.03.2013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F12-B09F-44DF-B243-E2B749DCC84A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14818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BC730-8804-4294-87E1-4F463F7A47E8}" type="datetimeFigureOut">
              <a:rPr lang="be-BY" smtClean="0"/>
              <a:pPr/>
              <a:t>13.03.2013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7F12-B09F-44DF-B243-E2B749DCC84A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18190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e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page-present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2806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1917700"/>
            <a:ext cx="6400800" cy="7747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/>
                <a:cs typeface="Arial"/>
              </a:rPr>
              <a:t>«Название проекта»</a:t>
            </a:r>
            <a:endParaRPr lang="en-US" sz="4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1371600" y="2844800"/>
            <a:ext cx="6400800" cy="520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Фамилия</a:t>
            </a:r>
            <a:r>
              <a:rPr kumimoji="0" lang="ru-RU" sz="20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Имя Отчество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8445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Изображение 16" descr="page-pres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280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604448" y="6482683"/>
            <a:ext cx="374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10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907704" y="1484784"/>
            <a:ext cx="3124363" cy="656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Проектные риски</a:t>
            </a:r>
            <a:endParaRPr lang="ru-RU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891208" y="2203117"/>
            <a:ext cx="599316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285750" indent="-285750">
              <a:buClr>
                <a:srgbClr val="FF0000"/>
              </a:buClr>
              <a:tabLst>
                <a:tab pos="263525" algn="l"/>
              </a:tabLst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Обозначьте основные риски проекта</a:t>
            </a:r>
          </a:p>
          <a:p>
            <a:pPr marL="285750" indent="-285750">
              <a:buClr>
                <a:srgbClr val="FF0000"/>
              </a:buClr>
              <a:buFont typeface="Symbol" pitchFamily="18" charset="2"/>
              <a:buChar char=""/>
              <a:tabLst>
                <a:tab pos="263525" algn="l"/>
              </a:tabLst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Типичные риски инновационных компаний</a:t>
            </a:r>
          </a:p>
          <a:p>
            <a:pPr marL="468000" indent="-285750">
              <a:buClr>
                <a:srgbClr val="0070C0"/>
              </a:buClr>
              <a:buFont typeface="Arial" pitchFamily="34" charset="0"/>
              <a:buChar char="•"/>
              <a:tabLst>
                <a:tab pos="263525" algn="l"/>
              </a:tabLst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недостаточно большой рынок</a:t>
            </a:r>
          </a:p>
          <a:p>
            <a:pPr marL="468000" indent="-285750">
              <a:buClr>
                <a:srgbClr val="0070C0"/>
              </a:buClr>
              <a:buFont typeface="Arial" pitchFamily="34" charset="0"/>
              <a:buChar char="•"/>
              <a:tabLst>
                <a:tab pos="263525" algn="l"/>
              </a:tabLst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неверная бизнес-модель</a:t>
            </a:r>
          </a:p>
          <a:p>
            <a:pPr marL="468000" indent="-285750">
              <a:buClr>
                <a:srgbClr val="0070C0"/>
              </a:buClr>
              <a:buFont typeface="Arial" pitchFamily="34" charset="0"/>
              <a:buChar char="•"/>
              <a:tabLst>
                <a:tab pos="263525" algn="l"/>
              </a:tabLst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неспособность завершения R&amp;D вовремя</a:t>
            </a:r>
          </a:p>
          <a:p>
            <a:pPr marL="468000" indent="-285750">
              <a:buClr>
                <a:srgbClr val="0070C0"/>
              </a:buClr>
              <a:buFont typeface="Arial" pitchFamily="34" charset="0"/>
              <a:buChar char="•"/>
              <a:tabLst>
                <a:tab pos="263525" algn="l"/>
              </a:tabLst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неверно выбранный объем финансирования</a:t>
            </a:r>
          </a:p>
          <a:p>
            <a:pPr marL="468000" indent="-285750">
              <a:buClr>
                <a:srgbClr val="0070C0"/>
              </a:buClr>
              <a:buFont typeface="Arial" pitchFamily="34" charset="0"/>
              <a:buChar char="•"/>
              <a:tabLst>
                <a:tab pos="263525" algn="l"/>
              </a:tabLst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невозможность «выхода»</a:t>
            </a:r>
          </a:p>
          <a:p>
            <a:pPr marL="468000" indent="-285750">
              <a:buClr>
                <a:srgbClr val="0070C0"/>
              </a:buClr>
              <a:buFont typeface="Arial" pitchFamily="34" charset="0"/>
              <a:buChar char="•"/>
              <a:tabLst>
                <a:tab pos="263525" algn="l"/>
              </a:tabLst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слабая команда</a:t>
            </a:r>
          </a:p>
          <a:p>
            <a:pPr marL="285750" indent="-285750">
              <a:buClr>
                <a:srgbClr val="FF0000"/>
              </a:buClr>
              <a:tabLst>
                <a:tab pos="263525" algn="l"/>
              </a:tabLst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Надо кратко обозначить основные пути снижения или минимизации рисков</a:t>
            </a:r>
          </a:p>
        </p:txBody>
      </p:sp>
    </p:spTree>
    <p:extLst>
      <p:ext uri="{BB962C8B-B14F-4D97-AF65-F5344CB8AC3E}">
        <p14:creationId xmlns:p14="http://schemas.microsoft.com/office/powerpoint/2010/main" val="335047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Изображение 16" descr="page-pres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280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669760" y="6482683"/>
            <a:ext cx="45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1</a:t>
            </a:r>
            <a:r>
              <a:rPr lang="ru-RU" sz="1200" b="1" dirty="0" smtClean="0">
                <a:solidFill>
                  <a:schemeClr val="bg1"/>
                </a:solidFill>
              </a:rPr>
              <a:t>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83133" y="1412776"/>
            <a:ext cx="5321115" cy="810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Текущий статус</a:t>
            </a:r>
            <a:endParaRPr lang="ru-RU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710680" y="2541820"/>
            <a:ext cx="653372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263525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</a:rPr>
              <a:t>Показать, что проект «живой»:</a:t>
            </a:r>
          </a:p>
          <a:p>
            <a:pPr>
              <a:tabLst>
                <a:tab pos="263525" algn="l"/>
              </a:tabLst>
            </a:pPr>
            <a:endParaRPr lang="ru-RU" b="1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60000">
              <a:buFontTx/>
              <a:buChar char="•"/>
              <a:tabLst>
                <a:tab pos="263525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</a:rPr>
              <a:t> Когда начался</a:t>
            </a:r>
          </a:p>
          <a:p>
            <a:pPr marL="360000">
              <a:buFontTx/>
              <a:buChar char="•"/>
              <a:tabLst>
                <a:tab pos="263525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</a:rPr>
              <a:t> Текущий этап</a:t>
            </a:r>
          </a:p>
          <a:p>
            <a:pPr marL="360000">
              <a:buFontTx/>
              <a:buChar char="•"/>
              <a:tabLst>
                <a:tab pos="263525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</a:rPr>
              <a:t> Ближайшая цель</a:t>
            </a:r>
          </a:p>
          <a:p>
            <a:pPr marL="360000">
              <a:buFontTx/>
              <a:buChar char="•"/>
              <a:tabLst>
                <a:tab pos="263525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</a:rPr>
              <a:t>Основные вехи и знаковые события</a:t>
            </a:r>
          </a:p>
          <a:p>
            <a:pPr marL="360000">
              <a:buFontTx/>
              <a:buChar char="•"/>
              <a:tabLst>
                <a:tab pos="263525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</a:rPr>
              <a:t> План график или диаграмма </a:t>
            </a:r>
            <a:r>
              <a:rPr lang="ru-RU" b="1" i="1" dirty="0" err="1" smtClean="0">
                <a:solidFill>
                  <a:srgbClr val="000000"/>
                </a:solidFill>
                <a:latin typeface="Times New Roman" pitchFamily="18" charset="0"/>
              </a:rPr>
              <a:t>Ганта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</a:rPr>
              <a:t> с основными реперными точками</a:t>
            </a:r>
          </a:p>
        </p:txBody>
      </p:sp>
    </p:spTree>
    <p:extLst>
      <p:ext uri="{BB962C8B-B14F-4D97-AF65-F5344CB8AC3E}">
        <p14:creationId xmlns:p14="http://schemas.microsoft.com/office/powerpoint/2010/main" val="3986580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Изображение 16" descr="page-pres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2806"/>
          </a:xfrm>
          <a:prstGeom prst="rect">
            <a:avLst/>
          </a:prstGeom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339752" y="2276872"/>
            <a:ext cx="1800200" cy="556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Контакты</a:t>
            </a:r>
            <a:endParaRPr lang="ru-RU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499992" y="2348880"/>
            <a:ext cx="28083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263525" algn="l"/>
              </a:tabLst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Имя и фамилия</a:t>
            </a:r>
          </a:p>
          <a:p>
            <a:pPr>
              <a:tabLst>
                <a:tab pos="263525" algn="l"/>
              </a:tabLst>
            </a:pPr>
            <a:r>
              <a:rPr lang="en-US" sz="1600" b="1" i="1" dirty="0" smtClean="0">
                <a:solidFill>
                  <a:srgbClr val="000000"/>
                </a:solidFill>
                <a:latin typeface="Times New Roman" pitchFamily="18" charset="0"/>
              </a:rPr>
              <a:t>E-mail</a:t>
            </a: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sz="1600" b="1" i="1" dirty="0" err="1" smtClean="0">
                <a:solidFill>
                  <a:srgbClr val="000000"/>
                </a:solidFill>
                <a:latin typeface="Times New Roman" pitchFamily="18" charset="0"/>
              </a:rPr>
              <a:t>name@mail.ru</a:t>
            </a:r>
            <a:endParaRPr lang="en-US" sz="1600" b="1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263525" algn="l"/>
              </a:tabLst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Моб. тел.</a:t>
            </a:r>
            <a:r>
              <a:rPr lang="en-US" sz="1600" b="1" i="1" dirty="0" smtClean="0">
                <a:solidFill>
                  <a:srgbClr val="000000"/>
                </a:solidFill>
                <a:latin typeface="Times New Roman" pitchFamily="18" charset="0"/>
              </a:rPr>
              <a:t>:</a:t>
            </a: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 +7 926 000 00 00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69760" y="6482683"/>
            <a:ext cx="45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1</a:t>
            </a:r>
            <a:r>
              <a:rPr lang="ru-RU" sz="1200" b="1" dirty="0" smtClean="0">
                <a:solidFill>
                  <a:schemeClr val="bg1"/>
                </a:solidFill>
              </a:rPr>
              <a:t>2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83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372058" y="6482683"/>
            <a:ext cx="2149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ПРОБЛЕМЫ ПОТРЕБИТЕЛЕЙ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08859" y="6482683"/>
            <a:ext cx="2700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1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Изображение 4" descr="page-partn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28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69760" y="6482683"/>
            <a:ext cx="45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1</a:t>
            </a:r>
            <a:r>
              <a:rPr lang="ru-RU" sz="1200" b="1" dirty="0" smtClean="0">
                <a:solidFill>
                  <a:schemeClr val="bg1"/>
                </a:solidFill>
              </a:rPr>
              <a:t>3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2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page-present 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28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69760" y="6482683"/>
            <a:ext cx="45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1</a:t>
            </a:r>
            <a:r>
              <a:rPr lang="ru-RU" sz="1200" b="1" dirty="0" smtClean="0">
                <a:solidFill>
                  <a:schemeClr val="bg1"/>
                </a:solidFill>
              </a:rPr>
              <a:t>4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7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page-pres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2806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09544" y="965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Проблемы потребителей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2452" y="1974832"/>
            <a:ext cx="8001024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endParaRPr lang="ru-RU" b="1" dirty="0" smtClean="0">
              <a:solidFill>
                <a:srgbClr val="000000"/>
              </a:solidFill>
              <a:cs typeface="Arial" charset="0"/>
            </a:endParaRPr>
          </a:p>
          <a:p>
            <a:pPr lvl="1" indent="-285750">
              <a:buFont typeface="Arial" charset="0"/>
              <a:buChar char="•"/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Описание каждого потребительского сегмента</a:t>
            </a:r>
          </a:p>
          <a:p>
            <a:pPr lvl="1" indent="-285750">
              <a:buFont typeface="Arial" charset="0"/>
              <a:buChar char="•"/>
            </a:pPr>
            <a:endParaRPr lang="ru-RU" sz="16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285750">
              <a:buFont typeface="Arial" charset="0"/>
              <a:buChar char="•"/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Описание проблемы (по каждому сегменту), которую помогает устранить проект, пояснение, почему текущий спрос не полностью удовлетворен</a:t>
            </a:r>
            <a:endParaRPr lang="en-US" sz="16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285750">
              <a:buFont typeface="Arial" charset="0"/>
              <a:buChar char="•"/>
            </a:pPr>
            <a:endParaRPr lang="ru-RU" sz="16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285750">
              <a:buFont typeface="Arial" charset="0"/>
              <a:buChar char="•"/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Проблема не должна быть надуманной или выраженной в специфических научных терминах</a:t>
            </a:r>
            <a:endParaRPr lang="en-US" sz="16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285750"/>
            <a:endParaRPr lang="ru-RU" sz="16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285750">
              <a:buFont typeface="Arial" charset="0"/>
              <a:buChar char="•"/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Объяснение должно быть понятным без специальных знаний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08859" y="6482683"/>
            <a:ext cx="2700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2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837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Изображение 7" descr="page-pres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28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708859" y="6482683"/>
            <a:ext cx="2700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3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96900" y="9779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Продукт/услуга как решение проблем</a:t>
            </a:r>
            <a:endParaRPr lang="ru-RU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Прямоугольник 8"/>
          <p:cNvSpPr>
            <a:spLocks noChangeArrowheads="1"/>
          </p:cNvSpPr>
          <p:nvPr/>
        </p:nvSpPr>
        <p:spPr bwMode="auto">
          <a:xfrm>
            <a:off x="815975" y="2324100"/>
            <a:ext cx="68294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lvl="1" indent="-285750">
              <a:buFont typeface="Arial" charset="0"/>
              <a:buChar char="•"/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Подробное описание предлагаемого продукта</a:t>
            </a:r>
            <a:r>
              <a:rPr lang="en-US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услуги</a:t>
            </a:r>
          </a:p>
          <a:p>
            <a:pPr marL="285750" lvl="1" indent="-285750"/>
            <a:endParaRPr lang="ru-RU" sz="16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1" indent="-285750">
              <a:buFont typeface="Arial" charset="0"/>
              <a:buChar char="•"/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 продукт/услуга решает проблему</a:t>
            </a:r>
          </a:p>
          <a:p>
            <a:pPr marL="285750" lvl="1" indent="-285750">
              <a:buFont typeface="Arial" charset="0"/>
              <a:buChar char="•"/>
            </a:pPr>
            <a:endParaRPr lang="ru-RU" sz="16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1" indent="-285750">
              <a:buFont typeface="Arial" charset="0"/>
              <a:buChar char="•"/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Указание на альтернативные способы решения проблемы</a:t>
            </a:r>
          </a:p>
          <a:p>
            <a:pPr marL="285750" lvl="1" indent="-285750">
              <a:buFont typeface="Arial" charset="0"/>
              <a:buChar char="•"/>
            </a:pPr>
            <a:endParaRPr lang="ru-RU" sz="16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1" indent="-285750">
              <a:buFont typeface="Arial" charset="0"/>
              <a:buChar char="•"/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Ценность для пользователя (кто пользователь?)</a:t>
            </a:r>
          </a:p>
          <a:p>
            <a:pPr marL="285750" lvl="1" indent="-285750">
              <a:buFont typeface="Arial" charset="0"/>
              <a:buChar char="•"/>
            </a:pPr>
            <a:endParaRPr lang="ru-RU" sz="16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1" indent="-285750">
              <a:buFont typeface="Arial" charset="0"/>
              <a:buChar char="•"/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Специфика самого бизнеса</a:t>
            </a:r>
          </a:p>
        </p:txBody>
      </p:sp>
    </p:spTree>
    <p:extLst>
      <p:ext uri="{BB962C8B-B14F-4D97-AF65-F5344CB8AC3E}">
        <p14:creationId xmlns:p14="http://schemas.microsoft.com/office/powerpoint/2010/main" val="1727335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Изображение 7" descr="page-pres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28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708859" y="6482683"/>
            <a:ext cx="2700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4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74848" y="8199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Технология. Интеллектуальная собственность</a:t>
            </a:r>
            <a:endParaRPr lang="ru-RU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Прямоугольник 8"/>
          <p:cNvSpPr>
            <a:spLocks noChangeArrowheads="1"/>
          </p:cNvSpPr>
          <p:nvPr/>
        </p:nvSpPr>
        <p:spPr bwMode="auto">
          <a:xfrm>
            <a:off x="358775" y="1810559"/>
            <a:ext cx="87852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lvl="1" indent="-285750">
              <a:buFont typeface="Arial" charset="0"/>
              <a:buChar char="•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Описание основной технологии и ее ключевых составляющих</a:t>
            </a:r>
          </a:p>
          <a:p>
            <a:pPr marL="285750" lvl="1" indent="-285750">
              <a:buFont typeface="Arial" charset="0"/>
              <a:buChar char="•"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1" indent="-285750">
              <a:buFont typeface="Arial" charset="0"/>
              <a:buChar char="•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Разработки в плане дальнейшего улучшения технологии</a:t>
            </a:r>
          </a:p>
          <a:p>
            <a:pPr marL="285750" lvl="1" indent="-285750">
              <a:buFont typeface="Arial" charset="0"/>
              <a:buChar char="•"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1" indent="-285750">
              <a:buFont typeface="Arial" charset="0"/>
              <a:buChar char="•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Описание научной составляющей проекта</a:t>
            </a:r>
          </a:p>
          <a:p>
            <a:pPr marL="285750" lvl="1" indent="-285750">
              <a:buFont typeface="Arial" charset="0"/>
              <a:buChar char="•"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1" indent="-285750">
              <a:buFont typeface="Arial" charset="0"/>
              <a:buChar char="•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Описание основных имеющихся и планируемых к созданию объектов интеллектуальной собственности. А что будет сохранено в режиме ноу-хау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1" indent="-285750">
              <a:buFont typeface="Arial" charset="0"/>
              <a:buChar char="•"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1" indent="-285750">
              <a:buFont typeface="Arial" charset="0"/>
              <a:buChar char="•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Каковы основные положения по стратегии защиты интеллектуальной собственности</a:t>
            </a:r>
          </a:p>
        </p:txBody>
      </p:sp>
    </p:spTree>
    <p:extLst>
      <p:ext uri="{BB962C8B-B14F-4D97-AF65-F5344CB8AC3E}">
        <p14:creationId xmlns:p14="http://schemas.microsoft.com/office/powerpoint/2010/main" val="1727335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Изображение 16" descr="page-pres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280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708859" y="6482683"/>
            <a:ext cx="2700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5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Рынок и индустрия</a:t>
            </a:r>
            <a:endParaRPr lang="ru-RU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Прямоугольник 8"/>
          <p:cNvSpPr>
            <a:spLocks noChangeArrowheads="1"/>
          </p:cNvSpPr>
          <p:nvPr/>
        </p:nvSpPr>
        <p:spPr bwMode="auto">
          <a:xfrm>
            <a:off x="765175" y="620688"/>
            <a:ext cx="802322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buClr>
                <a:srgbClr val="FF0000"/>
              </a:buClr>
              <a:buFont typeface="Times New Roman" pitchFamily="18" charset="0"/>
              <a:buChar char="−"/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Описание и перспективы роста рынка</a:t>
            </a:r>
          </a:p>
          <a:p>
            <a:pPr marL="285750" indent="-285750">
              <a:buClr>
                <a:srgbClr val="FF0000"/>
              </a:buClr>
              <a:buFont typeface="Times New Roman" pitchFamily="18" charset="0"/>
              <a:buChar char="−"/>
            </a:pPr>
            <a:endParaRPr lang="ru-RU" sz="16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rgbClr val="FF0000"/>
              </a:buClr>
              <a:buFont typeface="Times New Roman" pitchFamily="18" charset="0"/>
              <a:buChar char="−"/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Конкуренты:</a:t>
            </a:r>
          </a:p>
          <a:p>
            <a:pPr marL="468000" lvl="1" indent="-285750">
              <a:buFont typeface="Arial" charset="0"/>
              <a:buChar char="•"/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Кто Ваши конкуренты?</a:t>
            </a:r>
          </a:p>
          <a:p>
            <a:pPr marL="468000" lvl="1" indent="-285750">
              <a:buFont typeface="Arial" charset="0"/>
              <a:buChar char="•"/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Насколько они «злые»? Насколько крепкие?</a:t>
            </a:r>
          </a:p>
          <a:p>
            <a:pPr marL="468000" lvl="1" indent="-285750">
              <a:buFont typeface="Arial" charset="0"/>
              <a:buChar char="•"/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Полное отсутствие конкурентов – практически невозможно. Нужно привести описание прямых и альтернативных конкурентов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934402" y="3546978"/>
            <a:ext cx="3995936" cy="6617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defRPr/>
            </a:pPr>
            <a:r>
              <a:rPr lang="ru-RU" sz="1600" dirty="0" smtClean="0">
                <a:solidFill>
                  <a:srgbClr val="0070C0"/>
                </a:solidFill>
                <a:cs typeface="Arial" charset="0"/>
              </a:rPr>
              <a:t>Оценка российского рынка №1</a:t>
            </a:r>
          </a:p>
          <a:p>
            <a:pPr algn="ctr" eaLnBrk="1" hangingPunct="1">
              <a:spcBef>
                <a:spcPts val="600"/>
              </a:spcBef>
              <a:defRPr/>
            </a:pPr>
            <a:r>
              <a:rPr lang="ru-RU" sz="1600" dirty="0" smtClean="0">
                <a:solidFill>
                  <a:srgbClr val="0070C0"/>
                </a:solidFill>
                <a:cs typeface="Arial" charset="0"/>
              </a:rPr>
              <a:t> – ХХХ  млн рублей в год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934402" y="4692154"/>
            <a:ext cx="3995936" cy="6617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defRPr/>
            </a:pPr>
            <a:r>
              <a:rPr lang="ru-RU" sz="1600" dirty="0" smtClean="0">
                <a:solidFill>
                  <a:srgbClr val="0070C0"/>
                </a:solidFill>
                <a:cs typeface="Arial" charset="0"/>
              </a:rPr>
              <a:t>Оценка российского рынка №2</a:t>
            </a:r>
          </a:p>
          <a:p>
            <a:pPr algn="ctr" eaLnBrk="1" hangingPunct="1">
              <a:spcBef>
                <a:spcPts val="600"/>
              </a:spcBef>
              <a:defRPr/>
            </a:pPr>
            <a:r>
              <a:rPr lang="ru-RU" sz="1600" dirty="0" smtClean="0">
                <a:solidFill>
                  <a:srgbClr val="0070C0"/>
                </a:solidFill>
                <a:cs typeface="Arial" charset="0"/>
              </a:rPr>
              <a:t> – ХХХ  млн рублей в год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6546" y="2506628"/>
            <a:ext cx="4535487" cy="2952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Доля на </a:t>
            </a:r>
            <a:r>
              <a:rPr lang="ru-RU" dirty="0" smtClean="0">
                <a:solidFill>
                  <a:schemeClr val="tx1"/>
                </a:solidFill>
              </a:rPr>
              <a:t>рынке в перспективе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043206"/>
              </p:ext>
            </p:extLst>
          </p:nvPr>
        </p:nvGraphicFramePr>
        <p:xfrm>
          <a:off x="145901" y="2866792"/>
          <a:ext cx="2376264" cy="256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5928572"/>
              </p:ext>
            </p:extLst>
          </p:nvPr>
        </p:nvGraphicFramePr>
        <p:xfrm>
          <a:off x="2450157" y="2866792"/>
          <a:ext cx="2301230" cy="2469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927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Изображение 16" descr="page-pres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280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708859" y="6482683"/>
            <a:ext cx="2700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6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911363" y="620688"/>
            <a:ext cx="8229600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Рынок и индустрия. Описание конкурентов</a:t>
            </a:r>
            <a:endParaRPr lang="ru-RU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8" name="Group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355566"/>
              </p:ext>
            </p:extLst>
          </p:nvPr>
        </p:nvGraphicFramePr>
        <p:xfrm>
          <a:off x="395537" y="1475724"/>
          <a:ext cx="8352927" cy="1737252"/>
        </p:xfrm>
        <a:graphic>
          <a:graphicData uri="http://schemas.openxmlformats.org/drawingml/2006/table">
            <a:tbl>
              <a:tblPr/>
              <a:tblGrid>
                <a:gridCol w="1444110"/>
                <a:gridCol w="1764059"/>
                <a:gridCol w="1764059"/>
                <a:gridCol w="1693497"/>
                <a:gridCol w="1687202"/>
              </a:tblGrid>
              <a:tr h="1807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Признак 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Признак 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Признак 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Признак 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Мы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Конкурент 1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Конкурент 2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Конкурент 3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Конкурент 4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9" name="Группа 18"/>
          <p:cNvGrpSpPr/>
          <p:nvPr/>
        </p:nvGrpSpPr>
        <p:grpSpPr>
          <a:xfrm>
            <a:off x="467544" y="3429000"/>
            <a:ext cx="8136904" cy="2016224"/>
            <a:chOff x="397024" y="3933056"/>
            <a:chExt cx="8468994" cy="2815208"/>
          </a:xfrm>
        </p:grpSpPr>
        <p:graphicFrame>
          <p:nvGraphicFramePr>
            <p:cNvPr id="20" name="Диаграмма 1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55126722"/>
                </p:ext>
              </p:extLst>
            </p:nvPr>
          </p:nvGraphicFramePr>
          <p:xfrm>
            <a:off x="397024" y="3933056"/>
            <a:ext cx="3870176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1" name="Диаграмма 2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68818484"/>
                </p:ext>
              </p:extLst>
            </p:nvPr>
          </p:nvGraphicFramePr>
          <p:xfrm>
            <a:off x="4294018" y="4005064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045811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Изображение 16" descr="page-pres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280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708859" y="6482683"/>
            <a:ext cx="2700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7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987824" y="764704"/>
            <a:ext cx="305144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Команда проекта</a:t>
            </a:r>
            <a:endParaRPr lang="ru-RU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39552" y="3250431"/>
            <a:ext cx="25202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285750" indent="-285750">
              <a:buClr>
                <a:srgbClr val="FF0000"/>
              </a:buClr>
              <a:buFont typeface="Arial" pitchFamily="34" charset="0"/>
              <a:buChar char="●"/>
              <a:tabLst>
                <a:tab pos="263525" algn="l"/>
              </a:tabLst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ФИО1, должность</a:t>
            </a:r>
          </a:p>
          <a:p>
            <a:pPr marL="285750" indent="-285750">
              <a:buClr>
                <a:srgbClr val="0070C0"/>
              </a:buClr>
              <a:buFont typeface="Symbol" pitchFamily="18" charset="2"/>
              <a:buChar char=""/>
              <a:tabLst>
                <a:tab pos="263525" algn="l"/>
              </a:tabLst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опыт, доказывающий наличие нужных для проекта компетенций</a:t>
            </a:r>
            <a:endParaRPr lang="ru-RU" sz="16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500034" y="4509120"/>
            <a:ext cx="839244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263525" algn="l"/>
              </a:tabLst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Описание команды может включать до 5-7 человек. Целесообразно указывать не только менеджеров, но и ключевых разработчиков</a:t>
            </a:r>
          </a:p>
          <a:p>
            <a:pPr>
              <a:tabLst>
                <a:tab pos="263525" algn="l"/>
              </a:tabLst>
            </a:pPr>
            <a:endParaRPr lang="en-US" sz="16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419872" y="3250431"/>
            <a:ext cx="25202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285750" indent="-285750">
              <a:buClr>
                <a:srgbClr val="FF0000"/>
              </a:buClr>
              <a:buFont typeface="Arial" pitchFamily="34" charset="0"/>
              <a:buChar char="●"/>
              <a:tabLst>
                <a:tab pos="263525" algn="l"/>
              </a:tabLst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ФИО</a:t>
            </a:r>
            <a:r>
              <a:rPr lang="en-US" sz="1600" b="1" i="1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, должность</a:t>
            </a:r>
          </a:p>
          <a:p>
            <a:pPr marL="285750" indent="-285750">
              <a:buClr>
                <a:srgbClr val="0070C0"/>
              </a:buClr>
              <a:buFont typeface="Symbol" pitchFamily="18" charset="2"/>
              <a:buChar char=""/>
              <a:tabLst>
                <a:tab pos="263525" algn="l"/>
              </a:tabLst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опыт, доказывающий наличие нужных для проекта компетенций</a:t>
            </a:r>
            <a:endParaRPr lang="ru-RU" sz="16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6228184" y="3250431"/>
            <a:ext cx="25202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285750" indent="-285750">
              <a:buClr>
                <a:srgbClr val="FF0000"/>
              </a:buClr>
              <a:buFont typeface="Arial" pitchFamily="34" charset="0"/>
              <a:buChar char="●"/>
              <a:tabLst>
                <a:tab pos="263525" algn="l"/>
              </a:tabLst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ФИО</a:t>
            </a:r>
            <a:r>
              <a:rPr lang="en-US" sz="1600" b="1" i="1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, должность</a:t>
            </a:r>
          </a:p>
          <a:p>
            <a:pPr marL="285750" indent="-285750">
              <a:buClr>
                <a:srgbClr val="0070C0"/>
              </a:buClr>
              <a:buFont typeface="Symbol" pitchFamily="18" charset="2"/>
              <a:buChar char=""/>
              <a:tabLst>
                <a:tab pos="263525" algn="l"/>
              </a:tabLst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опыт, доказывающий наличие нужных для проекта компетенций</a:t>
            </a:r>
            <a:endParaRPr lang="ru-RU" sz="16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3608" y="1728499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Место для фото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757464" y="168495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Место для фото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690794" y="1717613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Место для 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816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Изображение 16" descr="page-pres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280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708859" y="6482683"/>
            <a:ext cx="2700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8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656456" y="1052736"/>
            <a:ext cx="665184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Бизнес-модель/формирование выручки</a:t>
            </a:r>
            <a:endParaRPr lang="ru-RU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718815" y="1988840"/>
            <a:ext cx="8029649" cy="28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Уже работает</a:t>
            </a:r>
            <a:r>
              <a:rPr lang="en-US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 проект зарабатывает, то указать как)</a:t>
            </a:r>
          </a:p>
          <a:p>
            <a:endParaRPr lang="ru-RU" sz="16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Планы:</a:t>
            </a:r>
          </a:p>
          <a:p>
            <a:endParaRPr lang="ru-RU" sz="16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 проект будет зарабатывать деньги?</a:t>
            </a:r>
          </a:p>
          <a:p>
            <a:pPr marL="285750" lvl="1" indent="-285750">
              <a:buFont typeface="Arial" charset="0"/>
              <a:buChar char="•"/>
            </a:pPr>
            <a:endParaRPr lang="ru-RU" sz="16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8000" lvl="1" indent="-285750">
              <a:buFont typeface="Arial" charset="0"/>
              <a:buChar char="•"/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каналы продаж</a:t>
            </a:r>
          </a:p>
          <a:p>
            <a:pPr marL="468000" lvl="1" indent="-285750">
              <a:buFont typeface="Arial" charset="0"/>
              <a:buChar char="•"/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формы маркетинговых мероприятий, маркетинговые кампании</a:t>
            </a:r>
          </a:p>
          <a:p>
            <a:pPr marL="468000" lvl="1" indent="-285750">
              <a:buFont typeface="Arial" charset="0"/>
              <a:buChar char="•"/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какой </a:t>
            </a: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форме</a:t>
            </a:r>
            <a:endParaRPr lang="ru-RU" sz="16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8000" lvl="1" indent="-285750">
              <a:buFont typeface="Arial" charset="0"/>
              <a:buChar char="•"/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на продвижение, </a:t>
            </a: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обслуживание</a:t>
            </a:r>
            <a:endParaRPr lang="ru-RU" sz="16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8000" lvl="1" indent="-285750">
              <a:buFont typeface="Arial" charset="0"/>
              <a:buChar char="•"/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Краткая характеристика предполагаемой отдачи от маркетинговых вложений</a:t>
            </a:r>
          </a:p>
        </p:txBody>
      </p:sp>
    </p:spTree>
    <p:extLst>
      <p:ext uri="{BB962C8B-B14F-4D97-AF65-F5344CB8AC3E}">
        <p14:creationId xmlns:p14="http://schemas.microsoft.com/office/powerpoint/2010/main" val="1222091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Изображение 16" descr="page-pres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280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708859" y="6482683"/>
            <a:ext cx="2700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9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752800" y="764704"/>
            <a:ext cx="2043336" cy="557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Финансы</a:t>
            </a:r>
            <a:endParaRPr lang="ru-RU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8" name="Group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859032"/>
              </p:ext>
            </p:extLst>
          </p:nvPr>
        </p:nvGraphicFramePr>
        <p:xfrm>
          <a:off x="611560" y="1431038"/>
          <a:ext cx="7992888" cy="3150091"/>
        </p:xfrm>
        <a:graphic>
          <a:graphicData uri="http://schemas.openxmlformats.org/drawingml/2006/table">
            <a:tbl>
              <a:tblPr/>
              <a:tblGrid>
                <a:gridCol w="1446988"/>
                <a:gridCol w="1240276"/>
                <a:gridCol w="1309180"/>
                <a:gridCol w="1378084"/>
                <a:gridCol w="1378084"/>
                <a:gridCol w="1240276"/>
              </a:tblGrid>
              <a:tr h="2579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Статья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Выручка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Себестоимость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Общие, адм.,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коммерческие расходы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Налоги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Чистая прибыль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467544" y="4725144"/>
            <a:ext cx="65162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263525" algn="l"/>
              </a:tabLst>
            </a:pPr>
            <a:r>
              <a:rPr lang="en-US" sz="1600" b="1" i="1" dirty="0" smtClean="0">
                <a:solidFill>
                  <a:srgbClr val="000000"/>
                </a:solidFill>
                <a:latin typeface="Times New Roman" pitchFamily="18" charset="0"/>
              </a:rPr>
              <a:t>NPV </a:t>
            </a: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и </a:t>
            </a:r>
            <a:r>
              <a:rPr lang="en-US" sz="1600" b="1" i="1" dirty="0" smtClean="0">
                <a:solidFill>
                  <a:srgbClr val="000000"/>
                </a:solidFill>
                <a:latin typeface="Times New Roman" pitchFamily="18" charset="0"/>
              </a:rPr>
              <a:t>IRR </a:t>
            </a: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</a:rPr>
              <a:t>проекта</a:t>
            </a:r>
            <a:endParaRPr lang="en-US" sz="16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632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7_Body 1">
    <a:dk1>
      <a:srgbClr val="000000"/>
    </a:dk1>
    <a:lt1>
      <a:srgbClr val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FFFFFF"/>
    </a:accent3>
    <a:accent4>
      <a:srgbClr val="000000"/>
    </a:accent4>
    <a:accent5>
      <a:srgbClr val="AABBDF"/>
    </a:accent5>
    <a:accent6>
      <a:srgbClr val="008EC4"/>
    </a:accent6>
    <a:hlink>
      <a:srgbClr val="5F5F5F"/>
    </a:hlink>
    <a:folHlink>
      <a:srgbClr val="DDDDDD"/>
    </a:folHlink>
  </a:clrScheme>
  <a:fontScheme name="7_Bod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7_Body 1">
    <a:dk1>
      <a:srgbClr val="000000"/>
    </a:dk1>
    <a:lt1>
      <a:srgbClr val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FFFFFF"/>
    </a:accent3>
    <a:accent4>
      <a:srgbClr val="000000"/>
    </a:accent4>
    <a:accent5>
      <a:srgbClr val="AABBDF"/>
    </a:accent5>
    <a:accent6>
      <a:srgbClr val="008EC4"/>
    </a:accent6>
    <a:hlink>
      <a:srgbClr val="5F5F5F"/>
    </a:hlink>
    <a:folHlink>
      <a:srgbClr val="DDDDDD"/>
    </a:folHlink>
  </a:clrScheme>
  <a:fontScheme name="7_Bod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7_Body 1">
    <a:dk1>
      <a:srgbClr val="000000"/>
    </a:dk1>
    <a:lt1>
      <a:srgbClr val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FFFFFF"/>
    </a:accent3>
    <a:accent4>
      <a:srgbClr val="000000"/>
    </a:accent4>
    <a:accent5>
      <a:srgbClr val="AABBDF"/>
    </a:accent5>
    <a:accent6>
      <a:srgbClr val="008EC4"/>
    </a:accent6>
    <a:hlink>
      <a:srgbClr val="5F5F5F"/>
    </a:hlink>
    <a:folHlink>
      <a:srgbClr val="DDDDDD"/>
    </a:folHlink>
  </a:clrScheme>
  <a:fontScheme name="7_Bod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7_Body 1">
    <a:dk1>
      <a:srgbClr val="000000"/>
    </a:dk1>
    <a:lt1>
      <a:srgbClr val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FFFFFF"/>
    </a:accent3>
    <a:accent4>
      <a:srgbClr val="000000"/>
    </a:accent4>
    <a:accent5>
      <a:srgbClr val="AABBDF"/>
    </a:accent5>
    <a:accent6>
      <a:srgbClr val="008EC4"/>
    </a:accent6>
    <a:hlink>
      <a:srgbClr val="5F5F5F"/>
    </a:hlink>
    <a:folHlink>
      <a:srgbClr val="DDDDDD"/>
    </a:folHlink>
  </a:clrScheme>
  <a:fontScheme name="7_Bod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472</Words>
  <Application>Microsoft Office PowerPoint</Application>
  <PresentationFormat>Экран 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S.A.O.</dc:creator>
  <cp:lastModifiedBy>Мария</cp:lastModifiedBy>
  <cp:revision>56</cp:revision>
  <dcterms:created xsi:type="dcterms:W3CDTF">2013-03-03T12:57:41Z</dcterms:created>
  <dcterms:modified xsi:type="dcterms:W3CDTF">2013-03-13T13:24:47Z</dcterms:modified>
</cp:coreProperties>
</file>